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Noto Sans" charset="1" panose="020B0502040504020204"/>
      <p:regular r:id="rId20"/>
    </p:embeddedFont>
    <p:embeddedFont>
      <p:font typeface="Noto Sans Bold" charset="1" panose="020B080204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513856"/>
            <a:ext cx="8221861" cy="885974"/>
            <a:chOff x="0" y="0"/>
            <a:chExt cx="10962482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6248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962482">
                  <a:moveTo>
                    <a:pt x="0" y="0"/>
                  </a:moveTo>
                  <a:lnTo>
                    <a:pt x="10962482" y="0"/>
                  </a:lnTo>
                  <a:lnTo>
                    <a:pt x="109624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96248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Smart Expense Tracker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3825031"/>
            <a:ext cx="9445526" cy="907256"/>
            <a:chOff x="0" y="0"/>
            <a:chExt cx="12594035" cy="1209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Java Swing + JDBC + MySQL Project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Your Name | Course | Date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051226"/>
            <a:ext cx="9445526" cy="2721769"/>
            <a:chOff x="0" y="0"/>
            <a:chExt cx="12594035" cy="3629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3629025"/>
            </a:xfrm>
            <a:custGeom>
              <a:avLst/>
              <a:gdLst/>
              <a:ahLst/>
              <a:cxnLst/>
              <a:rect r="r" b="b" t="t" l="l"/>
              <a:pathLst>
                <a:path h="362902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3714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In this presentation, we introduce the Smart Expense Tracker project — a Java-based desktop application designed to help users manage their personal finances effectively. It integrates a rich graphical user interface with robust backend technologies to deliver a seamless experience. We will walk through the project’s objective, architecture, key features, and implementation challenges.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782216"/>
            <a:ext cx="9352359" cy="885974"/>
            <a:chOff x="0" y="0"/>
            <a:chExt cx="1246981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6981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469812">
                  <a:moveTo>
                    <a:pt x="0" y="0"/>
                  </a:moveTo>
                  <a:lnTo>
                    <a:pt x="12469812" y="0"/>
                  </a:lnTo>
                  <a:lnTo>
                    <a:pt x="124698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46981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Conclusion &amp; Future Work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3093392"/>
            <a:ext cx="212526" cy="1520279"/>
            <a:chOff x="0" y="0"/>
            <a:chExt cx="283368" cy="20270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464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87966" y="3093392"/>
            <a:ext cx="4877544" cy="442912"/>
            <a:chOff x="0" y="0"/>
            <a:chExt cx="6503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03391" cy="590550"/>
            </a:xfrm>
            <a:custGeom>
              <a:avLst/>
              <a:gdLst/>
              <a:ahLst/>
              <a:cxnLst/>
              <a:rect r="r" b="b" t="t" l="l"/>
              <a:pathLst>
                <a:path h="590550" w="6503391">
                  <a:moveTo>
                    <a:pt x="0" y="0"/>
                  </a:moveTo>
                  <a:lnTo>
                    <a:pt x="6503391" y="0"/>
                  </a:lnTo>
                  <a:lnTo>
                    <a:pt x="6503391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03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Completed Functional App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87966" y="3706416"/>
            <a:ext cx="8807797" cy="907256"/>
            <a:chOff x="0" y="0"/>
            <a:chExt cx="11743730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4373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74373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An effective Java Swing application integrating JDBC and MySQL for personal expense management.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75439" y="4897190"/>
            <a:ext cx="212526" cy="1520279"/>
            <a:chOff x="0" y="0"/>
            <a:chExt cx="283368" cy="20270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464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13167" y="4897190"/>
            <a:ext cx="3748980" cy="442912"/>
            <a:chOff x="0" y="0"/>
            <a:chExt cx="4998640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98640" cy="590550"/>
            </a:xfrm>
            <a:custGeom>
              <a:avLst/>
              <a:gdLst/>
              <a:ahLst/>
              <a:cxnLst/>
              <a:rect r="r" b="b" t="t" l="l"/>
              <a:pathLst>
                <a:path h="590550" w="4998640">
                  <a:moveTo>
                    <a:pt x="0" y="0"/>
                  </a:moveTo>
                  <a:lnTo>
                    <a:pt x="4998640" y="0"/>
                  </a:lnTo>
                  <a:lnTo>
                    <a:pt x="49986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99864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Developed Key Skills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13167" y="5510212"/>
            <a:ext cx="8382595" cy="907256"/>
            <a:chOff x="0" y="0"/>
            <a:chExt cx="11176793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767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11767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Enhanced expertise in Java GUI programming, database connectivity, and SQL data handling.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700790" y="6700986"/>
            <a:ext cx="212526" cy="1520279"/>
            <a:chOff x="0" y="0"/>
            <a:chExt cx="283368" cy="20270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3464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338519" y="6700986"/>
            <a:ext cx="3907780" cy="442912"/>
            <a:chOff x="0" y="0"/>
            <a:chExt cx="5210373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10373" cy="590550"/>
            </a:xfrm>
            <a:custGeom>
              <a:avLst/>
              <a:gdLst/>
              <a:ahLst/>
              <a:cxnLst/>
              <a:rect r="r" b="b" t="t" l="l"/>
              <a:pathLst>
                <a:path h="590550" w="5210373">
                  <a:moveTo>
                    <a:pt x="0" y="0"/>
                  </a:moveTo>
                  <a:lnTo>
                    <a:pt x="5210373" y="0"/>
                  </a:lnTo>
                  <a:lnTo>
                    <a:pt x="52103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21037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Future Enhancements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38519" y="7314010"/>
            <a:ext cx="7957245" cy="907256"/>
            <a:chOff x="0" y="0"/>
            <a:chExt cx="10609660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0966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60966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Plan to add advanced features like detailed reports, interactive charts, and multi-user roles for scalability.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015007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Introduction to Smart Expense Tracker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3212157"/>
            <a:ext cx="637877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71632" y="3309491"/>
            <a:ext cx="3624262" cy="885825"/>
            <a:chOff x="0" y="0"/>
            <a:chExt cx="4832350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Manage Personal Finances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71632" y="4365426"/>
            <a:ext cx="3624262" cy="2721769"/>
            <a:chOff x="0" y="0"/>
            <a:chExt cx="4832350" cy="3629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2350" cy="3629025"/>
            </a:xfrm>
            <a:custGeom>
              <a:avLst/>
              <a:gdLst/>
              <a:ahLst/>
              <a:cxnLst/>
              <a:rect r="r" b="b" t="t" l="l"/>
              <a:pathLst>
                <a:path h="362902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4832350" cy="3714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This tool helps users keep track of their expenses effortlessly, categorizing expenditures by type and date for better financial oversight.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50254" y="3212157"/>
            <a:ext cx="637877" cy="637878"/>
            <a:chOff x="0" y="0"/>
            <a:chExt cx="850503" cy="850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671649" y="3309491"/>
            <a:ext cx="3624262" cy="885825"/>
            <a:chOff x="0" y="0"/>
            <a:chExt cx="4832350" cy="1181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Track Spending by Category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71649" y="4365426"/>
            <a:ext cx="3624262" cy="2268141"/>
            <a:chOff x="0" y="0"/>
            <a:chExt cx="4832350" cy="30241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2350" cy="3024188"/>
            </a:xfrm>
            <a:custGeom>
              <a:avLst/>
              <a:gdLst/>
              <a:ahLst/>
              <a:cxnLst/>
              <a:rect r="r" b="b" t="t" l="l"/>
              <a:pathLst>
                <a:path h="302418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4832350" cy="310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By pinpointing where money goes, users can identify spending patterns and make informed budgeting decisions.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50237" y="7654230"/>
            <a:ext cx="637877" cy="637877"/>
            <a:chOff x="0" y="0"/>
            <a:chExt cx="850503" cy="850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771632" y="7751564"/>
            <a:ext cx="5234582" cy="442912"/>
            <a:chOff x="0" y="0"/>
            <a:chExt cx="6979443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79443" cy="590550"/>
            </a:xfrm>
            <a:custGeom>
              <a:avLst/>
              <a:gdLst/>
              <a:ahLst/>
              <a:cxnLst/>
              <a:rect r="r" b="b" t="t" l="l"/>
              <a:pathLst>
                <a:path h="590550" w="6979443">
                  <a:moveTo>
                    <a:pt x="0" y="0"/>
                  </a:moveTo>
                  <a:lnTo>
                    <a:pt x="6979443" y="0"/>
                  </a:lnTo>
                  <a:lnTo>
                    <a:pt x="697944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97944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Solve Manual Tracking Issues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771632" y="8364587"/>
            <a:ext cx="8524131" cy="907256"/>
            <a:chOff x="0" y="0"/>
            <a:chExt cx="1136550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Eliminates problems like lost receipts and unorganized records, providing a reliable digital alternative for expense management.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52606" y="814834"/>
            <a:ext cx="6390829" cy="798760"/>
            <a:chOff x="0" y="0"/>
            <a:chExt cx="8521105" cy="1065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21105" cy="1065013"/>
            </a:xfrm>
            <a:custGeom>
              <a:avLst/>
              <a:gdLst/>
              <a:ahLst/>
              <a:cxnLst/>
              <a:rect r="r" b="b" t="t" l="l"/>
              <a:pathLst>
                <a:path h="1065013" w="8521105">
                  <a:moveTo>
                    <a:pt x="0" y="0"/>
                  </a:moveTo>
                  <a:lnTo>
                    <a:pt x="8521105" y="0"/>
                  </a:lnTo>
                  <a:lnTo>
                    <a:pt x="8521105" y="1065013"/>
                  </a:lnTo>
                  <a:lnTo>
                    <a:pt x="0" y="106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521105" cy="1112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Project Objectives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52606" y="1996976"/>
            <a:ext cx="9640789" cy="1881634"/>
            <a:chOff x="0" y="0"/>
            <a:chExt cx="12854385" cy="2508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54432" cy="2508885"/>
            </a:xfrm>
            <a:custGeom>
              <a:avLst/>
              <a:gdLst/>
              <a:ahLst/>
              <a:cxnLst/>
              <a:rect r="r" b="b" t="t" l="l"/>
              <a:pathLst>
                <a:path h="2508885" w="12854432">
                  <a:moveTo>
                    <a:pt x="0" y="51181"/>
                  </a:moveTo>
                  <a:cubicBezTo>
                    <a:pt x="0" y="22860"/>
                    <a:pt x="22860" y="0"/>
                    <a:pt x="51181" y="0"/>
                  </a:cubicBezTo>
                  <a:lnTo>
                    <a:pt x="12803251" y="0"/>
                  </a:lnTo>
                  <a:cubicBezTo>
                    <a:pt x="12831445" y="0"/>
                    <a:pt x="12854432" y="22860"/>
                    <a:pt x="12854432" y="51181"/>
                  </a:cubicBezTo>
                  <a:lnTo>
                    <a:pt x="12854432" y="2457704"/>
                  </a:lnTo>
                  <a:cubicBezTo>
                    <a:pt x="12854432" y="2485898"/>
                    <a:pt x="12831572" y="2508885"/>
                    <a:pt x="12803251" y="2508885"/>
                  </a:cubicBezTo>
                  <a:lnTo>
                    <a:pt x="51181" y="2508885"/>
                  </a:lnTo>
                  <a:cubicBezTo>
                    <a:pt x="22987" y="2508885"/>
                    <a:pt x="0" y="2486025"/>
                    <a:pt x="0" y="245770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08144" y="2252514"/>
            <a:ext cx="4130725" cy="399306"/>
            <a:chOff x="0" y="0"/>
            <a:chExt cx="5507633" cy="5324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07633" cy="532408"/>
            </a:xfrm>
            <a:custGeom>
              <a:avLst/>
              <a:gdLst/>
              <a:ahLst/>
              <a:cxnLst/>
              <a:rect r="r" b="b" t="t" l="l"/>
              <a:pathLst>
                <a:path h="532408" w="5507633">
                  <a:moveTo>
                    <a:pt x="0" y="0"/>
                  </a:moveTo>
                  <a:lnTo>
                    <a:pt x="5507633" y="0"/>
                  </a:lnTo>
                  <a:lnTo>
                    <a:pt x="5507633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07633" cy="560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User Registration &amp; Login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08144" y="2805112"/>
            <a:ext cx="9129713" cy="817960"/>
            <a:chOff x="0" y="0"/>
            <a:chExt cx="12172950" cy="10906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72950" cy="1090613"/>
            </a:xfrm>
            <a:custGeom>
              <a:avLst/>
              <a:gdLst/>
              <a:ahLst/>
              <a:cxnLst/>
              <a:rect r="r" b="b" t="t" l="l"/>
              <a:pathLst>
                <a:path h="1090613" w="12172950">
                  <a:moveTo>
                    <a:pt x="0" y="0"/>
                  </a:moveTo>
                  <a:lnTo>
                    <a:pt x="12172950" y="0"/>
                  </a:lnTo>
                  <a:lnTo>
                    <a:pt x="12172950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2172950" cy="1166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Enable secure user authentication to maintain personal expense data privacy.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52606" y="4134148"/>
            <a:ext cx="9640789" cy="1881634"/>
            <a:chOff x="0" y="0"/>
            <a:chExt cx="12854385" cy="25088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54432" cy="2508885"/>
            </a:xfrm>
            <a:custGeom>
              <a:avLst/>
              <a:gdLst/>
              <a:ahLst/>
              <a:cxnLst/>
              <a:rect r="r" b="b" t="t" l="l"/>
              <a:pathLst>
                <a:path h="2508885" w="12854432">
                  <a:moveTo>
                    <a:pt x="0" y="51181"/>
                  </a:moveTo>
                  <a:cubicBezTo>
                    <a:pt x="0" y="22860"/>
                    <a:pt x="22860" y="0"/>
                    <a:pt x="51181" y="0"/>
                  </a:cubicBezTo>
                  <a:lnTo>
                    <a:pt x="12803251" y="0"/>
                  </a:lnTo>
                  <a:cubicBezTo>
                    <a:pt x="12831445" y="0"/>
                    <a:pt x="12854432" y="22860"/>
                    <a:pt x="12854432" y="51181"/>
                  </a:cubicBezTo>
                  <a:lnTo>
                    <a:pt x="12854432" y="2457704"/>
                  </a:lnTo>
                  <a:cubicBezTo>
                    <a:pt x="12854432" y="2485898"/>
                    <a:pt x="12831572" y="2508885"/>
                    <a:pt x="12803251" y="2508885"/>
                  </a:cubicBezTo>
                  <a:lnTo>
                    <a:pt x="51181" y="2508885"/>
                  </a:lnTo>
                  <a:cubicBezTo>
                    <a:pt x="22987" y="2508885"/>
                    <a:pt x="0" y="2486025"/>
                    <a:pt x="0" y="245770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008144" y="4389685"/>
            <a:ext cx="3998119" cy="399306"/>
            <a:chOff x="0" y="0"/>
            <a:chExt cx="5330825" cy="5324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30825" cy="532408"/>
            </a:xfrm>
            <a:custGeom>
              <a:avLst/>
              <a:gdLst/>
              <a:ahLst/>
              <a:cxnLst/>
              <a:rect r="r" b="b" t="t" l="l"/>
              <a:pathLst>
                <a:path h="532408" w="5330825">
                  <a:moveTo>
                    <a:pt x="0" y="0"/>
                  </a:moveTo>
                  <a:lnTo>
                    <a:pt x="5330825" y="0"/>
                  </a:lnTo>
                  <a:lnTo>
                    <a:pt x="5330825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5330825" cy="560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Add Expenses Efficiently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08144" y="4942285"/>
            <a:ext cx="9129713" cy="817960"/>
            <a:chOff x="0" y="0"/>
            <a:chExt cx="12172950" cy="10906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72950" cy="1090613"/>
            </a:xfrm>
            <a:custGeom>
              <a:avLst/>
              <a:gdLst/>
              <a:ahLst/>
              <a:cxnLst/>
              <a:rect r="r" b="b" t="t" l="l"/>
              <a:pathLst>
                <a:path h="1090613" w="12172950">
                  <a:moveTo>
                    <a:pt x="0" y="0"/>
                  </a:moveTo>
                  <a:lnTo>
                    <a:pt x="12172950" y="0"/>
                  </a:lnTo>
                  <a:lnTo>
                    <a:pt x="12172950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2172950" cy="1166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Allow users to record expenses with details like category, amount, and date quickly.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52606" y="6271320"/>
            <a:ext cx="9640789" cy="1472654"/>
            <a:chOff x="0" y="0"/>
            <a:chExt cx="12854385" cy="19635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54432" cy="1963547"/>
            </a:xfrm>
            <a:custGeom>
              <a:avLst/>
              <a:gdLst/>
              <a:ahLst/>
              <a:cxnLst/>
              <a:rect r="r" b="b" t="t" l="l"/>
              <a:pathLst>
                <a:path h="1963547" w="12854432">
                  <a:moveTo>
                    <a:pt x="0" y="51181"/>
                  </a:moveTo>
                  <a:cubicBezTo>
                    <a:pt x="0" y="22860"/>
                    <a:pt x="22860" y="0"/>
                    <a:pt x="51181" y="0"/>
                  </a:cubicBezTo>
                  <a:lnTo>
                    <a:pt x="12803251" y="0"/>
                  </a:lnTo>
                  <a:cubicBezTo>
                    <a:pt x="12831445" y="0"/>
                    <a:pt x="12854432" y="22860"/>
                    <a:pt x="12854432" y="51181"/>
                  </a:cubicBezTo>
                  <a:lnTo>
                    <a:pt x="12854432" y="1912366"/>
                  </a:lnTo>
                  <a:cubicBezTo>
                    <a:pt x="12854432" y="1940560"/>
                    <a:pt x="12831572" y="1963547"/>
                    <a:pt x="12803251" y="1963547"/>
                  </a:cubicBezTo>
                  <a:lnTo>
                    <a:pt x="51181" y="1963547"/>
                  </a:lnTo>
                  <a:cubicBezTo>
                    <a:pt x="22987" y="1963547"/>
                    <a:pt x="0" y="1940687"/>
                    <a:pt x="0" y="1912366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008144" y="6526858"/>
            <a:ext cx="3340894" cy="399306"/>
            <a:chOff x="0" y="0"/>
            <a:chExt cx="4454525" cy="5324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54525" cy="532408"/>
            </a:xfrm>
            <a:custGeom>
              <a:avLst/>
              <a:gdLst/>
              <a:ahLst/>
              <a:cxnLst/>
              <a:rect r="r" b="b" t="t" l="l"/>
              <a:pathLst>
                <a:path h="532408" w="4454525">
                  <a:moveTo>
                    <a:pt x="0" y="0"/>
                  </a:moveTo>
                  <a:lnTo>
                    <a:pt x="4454525" y="0"/>
                  </a:lnTo>
                  <a:lnTo>
                    <a:pt x="4454525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454525" cy="560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Secure Data Storage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008144" y="7079456"/>
            <a:ext cx="9129713" cy="408980"/>
            <a:chOff x="0" y="0"/>
            <a:chExt cx="12172950" cy="5453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172950" cy="545307"/>
            </a:xfrm>
            <a:custGeom>
              <a:avLst/>
              <a:gdLst/>
              <a:ahLst/>
              <a:cxnLst/>
              <a:rect r="r" b="b" t="t" l="l"/>
              <a:pathLst>
                <a:path h="545307" w="12172950">
                  <a:moveTo>
                    <a:pt x="0" y="0"/>
                  </a:moveTo>
                  <a:lnTo>
                    <a:pt x="12172950" y="0"/>
                  </a:lnTo>
                  <a:lnTo>
                    <a:pt x="12172950" y="545307"/>
                  </a:lnTo>
                  <a:lnTo>
                    <a:pt x="0" y="545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12172950" cy="621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Leverage MySQL to safely store user and expense data with integrity.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52606" y="7999511"/>
            <a:ext cx="9640789" cy="1472654"/>
            <a:chOff x="0" y="0"/>
            <a:chExt cx="12854385" cy="19635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854432" cy="1963547"/>
            </a:xfrm>
            <a:custGeom>
              <a:avLst/>
              <a:gdLst/>
              <a:ahLst/>
              <a:cxnLst/>
              <a:rect r="r" b="b" t="t" l="l"/>
              <a:pathLst>
                <a:path h="1963547" w="12854432">
                  <a:moveTo>
                    <a:pt x="0" y="51181"/>
                  </a:moveTo>
                  <a:cubicBezTo>
                    <a:pt x="0" y="22860"/>
                    <a:pt x="22860" y="0"/>
                    <a:pt x="51181" y="0"/>
                  </a:cubicBezTo>
                  <a:lnTo>
                    <a:pt x="12803251" y="0"/>
                  </a:lnTo>
                  <a:cubicBezTo>
                    <a:pt x="12831445" y="0"/>
                    <a:pt x="12854432" y="22860"/>
                    <a:pt x="12854432" y="51181"/>
                  </a:cubicBezTo>
                  <a:lnTo>
                    <a:pt x="12854432" y="1912366"/>
                  </a:lnTo>
                  <a:cubicBezTo>
                    <a:pt x="12854432" y="1940560"/>
                    <a:pt x="12831572" y="1963547"/>
                    <a:pt x="12803251" y="1963547"/>
                  </a:cubicBezTo>
                  <a:lnTo>
                    <a:pt x="51181" y="1963547"/>
                  </a:lnTo>
                  <a:cubicBezTo>
                    <a:pt x="22987" y="1963547"/>
                    <a:pt x="0" y="1940687"/>
                    <a:pt x="0" y="1912366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008144" y="8255050"/>
            <a:ext cx="3195340" cy="399306"/>
            <a:chOff x="0" y="0"/>
            <a:chExt cx="4260453" cy="5324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60454" cy="532408"/>
            </a:xfrm>
            <a:custGeom>
              <a:avLst/>
              <a:gdLst/>
              <a:ahLst/>
              <a:cxnLst/>
              <a:rect r="r" b="b" t="t" l="l"/>
              <a:pathLst>
                <a:path h="532408" w="4260454">
                  <a:moveTo>
                    <a:pt x="0" y="0"/>
                  </a:moveTo>
                  <a:lnTo>
                    <a:pt x="4260454" y="0"/>
                  </a:lnTo>
                  <a:lnTo>
                    <a:pt x="4260454" y="532408"/>
                  </a:lnTo>
                  <a:lnTo>
                    <a:pt x="0" y="532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260453" cy="560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User-friendly GUI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08144" y="8807649"/>
            <a:ext cx="9129713" cy="408980"/>
            <a:chOff x="0" y="0"/>
            <a:chExt cx="12172950" cy="5453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172950" cy="545307"/>
            </a:xfrm>
            <a:custGeom>
              <a:avLst/>
              <a:gdLst/>
              <a:ahLst/>
              <a:cxnLst/>
              <a:rect r="r" b="b" t="t" l="l"/>
              <a:pathLst>
                <a:path h="545307" w="12172950">
                  <a:moveTo>
                    <a:pt x="0" y="0"/>
                  </a:moveTo>
                  <a:lnTo>
                    <a:pt x="12172950" y="0"/>
                  </a:lnTo>
                  <a:lnTo>
                    <a:pt x="12172950" y="545307"/>
                  </a:lnTo>
                  <a:lnTo>
                    <a:pt x="0" y="545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12172950" cy="621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Build an intuitive interface using Java Swing for a smooth user experience.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721322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Technologies Used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316016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Java Swing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042446"/>
            <a:ext cx="3556993" cy="1360885"/>
            <a:chOff x="0" y="0"/>
            <a:chExt cx="4742657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Used for designing a responsive and efficient graphical user interface.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50508" y="4316016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JDBC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50508" y="5042446"/>
            <a:ext cx="3556993" cy="2268141"/>
            <a:chOff x="0" y="0"/>
            <a:chExt cx="4742657" cy="30241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42657" cy="3024188"/>
            </a:xfrm>
            <a:custGeom>
              <a:avLst/>
              <a:gdLst/>
              <a:ahLst/>
              <a:cxnLst/>
              <a:rect r="r" b="b" t="t" l="l"/>
              <a:pathLst>
                <a:path h="3024188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4742657" cy="310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Handles database connectivity, executing queries and managing results between Java and MySQL.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08777" y="4316016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MySQL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08777" y="5042446"/>
            <a:ext cx="3556993" cy="1814512"/>
            <a:chOff x="0" y="0"/>
            <a:chExt cx="4742657" cy="24193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42657" cy="2419350"/>
            </a:xfrm>
            <a:custGeom>
              <a:avLst/>
              <a:gdLst/>
              <a:ahLst/>
              <a:cxnLst/>
              <a:rect r="r" b="b" t="t" l="l"/>
              <a:pathLst>
                <a:path h="241935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742657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 reliable relational database used to store user information and expenses securely.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67047" y="4316016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IDEs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767047" y="5042446"/>
            <a:ext cx="3556992" cy="1814512"/>
            <a:chOff x="0" y="0"/>
            <a:chExt cx="4742657" cy="24193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42657" cy="2419350"/>
            </a:xfrm>
            <a:custGeom>
              <a:avLst/>
              <a:gdLst/>
              <a:ahLst/>
              <a:cxnLst/>
              <a:rect r="r" b="b" t="t" l="l"/>
              <a:pathLst>
                <a:path h="241935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4742657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Development leveraged VS Code and IntelliJ IDEA for coding, debugging, and project management.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14930" y="787152"/>
            <a:ext cx="7602140" cy="1376660"/>
            <a:chOff x="0" y="0"/>
            <a:chExt cx="10136187" cy="183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6187" cy="1835547"/>
            </a:xfrm>
            <a:custGeom>
              <a:avLst/>
              <a:gdLst/>
              <a:ahLst/>
              <a:cxnLst/>
              <a:rect r="r" b="b" t="t" l="l"/>
              <a:pathLst>
                <a:path h="1835547" w="10136187">
                  <a:moveTo>
                    <a:pt x="0" y="0"/>
                  </a:moveTo>
                  <a:lnTo>
                    <a:pt x="10136187" y="0"/>
                  </a:lnTo>
                  <a:lnTo>
                    <a:pt x="10136187" y="1835547"/>
                  </a:lnTo>
                  <a:lnTo>
                    <a:pt x="0" y="1835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136187" cy="18641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31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Project Structure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10167" y="2489447"/>
            <a:ext cx="7611665" cy="7015162"/>
            <a:chOff x="0" y="0"/>
            <a:chExt cx="10148887" cy="9353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48824" cy="9353550"/>
            </a:xfrm>
            <a:custGeom>
              <a:avLst/>
              <a:gdLst/>
              <a:ahLst/>
              <a:cxnLst/>
              <a:rect r="r" b="b" t="t" l="l"/>
              <a:pathLst>
                <a:path h="9353550" w="10148824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10098405" y="0"/>
                  </a:lnTo>
                  <a:lnTo>
                    <a:pt x="10098405" y="6350"/>
                  </a:lnTo>
                  <a:lnTo>
                    <a:pt x="10098405" y="0"/>
                  </a:lnTo>
                  <a:cubicBezTo>
                    <a:pt x="10126218" y="0"/>
                    <a:pt x="10148824" y="22606"/>
                    <a:pt x="10148824" y="50419"/>
                  </a:cubicBezTo>
                  <a:lnTo>
                    <a:pt x="10142474" y="50419"/>
                  </a:lnTo>
                  <a:lnTo>
                    <a:pt x="10148824" y="50419"/>
                  </a:lnTo>
                  <a:lnTo>
                    <a:pt x="10148824" y="9303131"/>
                  </a:lnTo>
                  <a:lnTo>
                    <a:pt x="10142474" y="9303131"/>
                  </a:lnTo>
                  <a:lnTo>
                    <a:pt x="10148824" y="9303131"/>
                  </a:lnTo>
                  <a:cubicBezTo>
                    <a:pt x="10148824" y="9330944"/>
                    <a:pt x="10126218" y="9353550"/>
                    <a:pt x="10098405" y="9353550"/>
                  </a:cubicBezTo>
                  <a:lnTo>
                    <a:pt x="10098405" y="9347200"/>
                  </a:lnTo>
                  <a:lnTo>
                    <a:pt x="10098405" y="9353550"/>
                  </a:lnTo>
                  <a:lnTo>
                    <a:pt x="50419" y="9353550"/>
                  </a:lnTo>
                  <a:lnTo>
                    <a:pt x="50419" y="9347200"/>
                  </a:lnTo>
                  <a:lnTo>
                    <a:pt x="50419" y="9353550"/>
                  </a:lnTo>
                  <a:cubicBezTo>
                    <a:pt x="22606" y="9353550"/>
                    <a:pt x="0" y="9330944"/>
                    <a:pt x="0" y="9303131"/>
                  </a:cubicBezTo>
                  <a:lnTo>
                    <a:pt x="0" y="50419"/>
                  </a:lnTo>
                  <a:lnTo>
                    <a:pt x="6350" y="50419"/>
                  </a:lnTo>
                  <a:lnTo>
                    <a:pt x="0" y="50419"/>
                  </a:lnTo>
                  <a:moveTo>
                    <a:pt x="12700" y="50419"/>
                  </a:moveTo>
                  <a:lnTo>
                    <a:pt x="12700" y="9303131"/>
                  </a:lnTo>
                  <a:lnTo>
                    <a:pt x="6350" y="9303131"/>
                  </a:lnTo>
                  <a:lnTo>
                    <a:pt x="12700" y="9303131"/>
                  </a:lnTo>
                  <a:cubicBezTo>
                    <a:pt x="12700" y="9323960"/>
                    <a:pt x="29591" y="9340850"/>
                    <a:pt x="50419" y="9340850"/>
                  </a:cubicBezTo>
                  <a:lnTo>
                    <a:pt x="10098405" y="9340850"/>
                  </a:lnTo>
                  <a:cubicBezTo>
                    <a:pt x="10119233" y="9340850"/>
                    <a:pt x="10136124" y="9323960"/>
                    <a:pt x="10136124" y="9303131"/>
                  </a:cubicBezTo>
                  <a:lnTo>
                    <a:pt x="10136124" y="50419"/>
                  </a:lnTo>
                  <a:cubicBezTo>
                    <a:pt x="10136124" y="29591"/>
                    <a:pt x="10119233" y="12700"/>
                    <a:pt x="10098405" y="12700"/>
                  </a:cubicBezTo>
                  <a:lnTo>
                    <a:pt x="50419" y="12700"/>
                  </a:lnTo>
                  <a:lnTo>
                    <a:pt x="50419" y="6350"/>
                  </a:lnTo>
                  <a:lnTo>
                    <a:pt x="50419" y="12700"/>
                  </a:lnTo>
                  <a:cubicBezTo>
                    <a:pt x="29591" y="12700"/>
                    <a:pt x="12700" y="29591"/>
                    <a:pt x="12700" y="504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4455" y="2503735"/>
            <a:ext cx="7583091" cy="635794"/>
            <a:chOff x="0" y="0"/>
            <a:chExt cx="10110788" cy="847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0851" cy="847725"/>
            </a:xfrm>
            <a:custGeom>
              <a:avLst/>
              <a:gdLst/>
              <a:ahLst/>
              <a:cxnLst/>
              <a:rect r="r" b="b" t="t" l="l"/>
              <a:pathLst>
                <a:path h="8477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847725"/>
                  </a:lnTo>
                  <a:lnTo>
                    <a:pt x="0" y="8477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44720" y="2645420"/>
            <a:ext cx="3346251" cy="352425"/>
            <a:chOff x="0" y="0"/>
            <a:chExt cx="4461668" cy="469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1668" cy="469900"/>
            </a:xfrm>
            <a:custGeom>
              <a:avLst/>
              <a:gdLst/>
              <a:ahLst/>
              <a:cxnLst/>
              <a:rect r="r" b="b" t="t" l="l"/>
              <a:pathLst>
                <a:path h="4699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461668" cy="536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 b="true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File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41029" y="2645420"/>
            <a:ext cx="3346251" cy="352425"/>
            <a:chOff x="0" y="0"/>
            <a:chExt cx="4461668" cy="4699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61668" cy="469900"/>
            </a:xfrm>
            <a:custGeom>
              <a:avLst/>
              <a:gdLst/>
              <a:ahLst/>
              <a:cxnLst/>
              <a:rect r="r" b="b" t="t" l="l"/>
              <a:pathLst>
                <a:path h="4699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461668" cy="536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 b="true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Purpose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24455" y="3139529"/>
            <a:ext cx="7583091" cy="1340644"/>
            <a:chOff x="0" y="0"/>
            <a:chExt cx="10110788" cy="17875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10851" cy="1787525"/>
            </a:xfrm>
            <a:custGeom>
              <a:avLst/>
              <a:gdLst/>
              <a:ahLst/>
              <a:cxnLst/>
              <a:rect r="r" b="b" t="t" l="l"/>
              <a:pathLst>
                <a:path h="17875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1787525"/>
                  </a:lnTo>
                  <a:lnTo>
                    <a:pt x="0" y="1787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144720" y="3281214"/>
            <a:ext cx="3346251" cy="352425"/>
            <a:chOff x="0" y="0"/>
            <a:chExt cx="4461668" cy="469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61668" cy="469900"/>
            </a:xfrm>
            <a:custGeom>
              <a:avLst/>
              <a:gdLst/>
              <a:ahLst/>
              <a:cxnLst/>
              <a:rect r="r" b="b" t="t" l="l"/>
              <a:pathLst>
                <a:path h="4699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4461668" cy="536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DBConnection.java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41029" y="3281214"/>
            <a:ext cx="3346251" cy="1057275"/>
            <a:chOff x="0" y="0"/>
            <a:chExt cx="4461668" cy="1409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61668" cy="1409700"/>
            </a:xfrm>
            <a:custGeom>
              <a:avLst/>
              <a:gdLst/>
              <a:ahLst/>
              <a:cxnLst/>
              <a:rect r="r" b="b" t="t" l="l"/>
              <a:pathLst>
                <a:path h="14097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4461668" cy="1476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Handles establishing and managing the MySQL database connection.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4455" y="4480172"/>
            <a:ext cx="7583091" cy="988219"/>
            <a:chOff x="0" y="0"/>
            <a:chExt cx="10110788" cy="13176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10851" cy="1317625"/>
            </a:xfrm>
            <a:custGeom>
              <a:avLst/>
              <a:gdLst/>
              <a:ahLst/>
              <a:cxnLst/>
              <a:rect r="r" b="b" t="t" l="l"/>
              <a:pathLst>
                <a:path h="13176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1317625"/>
                  </a:lnTo>
                  <a:lnTo>
                    <a:pt x="0" y="13176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144720" y="4621858"/>
            <a:ext cx="3346251" cy="352425"/>
            <a:chOff x="0" y="0"/>
            <a:chExt cx="4461668" cy="4699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461668" cy="469900"/>
            </a:xfrm>
            <a:custGeom>
              <a:avLst/>
              <a:gdLst/>
              <a:ahLst/>
              <a:cxnLst/>
              <a:rect r="r" b="b" t="t" l="l"/>
              <a:pathLst>
                <a:path h="4699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4461668" cy="536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User.java &amp; Expense.java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941029" y="4621858"/>
            <a:ext cx="3346251" cy="704850"/>
            <a:chOff x="0" y="0"/>
            <a:chExt cx="4461668" cy="939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61668" cy="939800"/>
            </a:xfrm>
            <a:custGeom>
              <a:avLst/>
              <a:gdLst/>
              <a:ahLst/>
              <a:cxnLst/>
              <a:rect r="r" b="b" t="t" l="l"/>
              <a:pathLst>
                <a:path h="9398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939800"/>
                  </a:lnTo>
                  <a:lnTo>
                    <a:pt x="0" y="93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4461668" cy="1006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Define data models representing users and their expenses.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24455" y="5468391"/>
            <a:ext cx="7583091" cy="1340644"/>
            <a:chOff x="0" y="0"/>
            <a:chExt cx="10110788" cy="17875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110851" cy="1787525"/>
            </a:xfrm>
            <a:custGeom>
              <a:avLst/>
              <a:gdLst/>
              <a:ahLst/>
              <a:cxnLst/>
              <a:rect r="r" b="b" t="t" l="l"/>
              <a:pathLst>
                <a:path h="17875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1787525"/>
                  </a:lnTo>
                  <a:lnTo>
                    <a:pt x="0" y="1787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144720" y="5610076"/>
            <a:ext cx="3346251" cy="704850"/>
            <a:chOff x="0" y="0"/>
            <a:chExt cx="4461668" cy="939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61668" cy="939800"/>
            </a:xfrm>
            <a:custGeom>
              <a:avLst/>
              <a:gdLst/>
              <a:ahLst/>
              <a:cxnLst/>
              <a:rect r="r" b="b" t="t" l="l"/>
              <a:pathLst>
                <a:path h="9398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939800"/>
                  </a:lnTo>
                  <a:lnTo>
                    <a:pt x="0" y="93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4461668" cy="1006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UserDAO.java &amp; ExpenseDAO.java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941029" y="5610076"/>
            <a:ext cx="3346251" cy="1057275"/>
            <a:chOff x="0" y="0"/>
            <a:chExt cx="4461668" cy="14097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61668" cy="1409700"/>
            </a:xfrm>
            <a:custGeom>
              <a:avLst/>
              <a:gdLst/>
              <a:ahLst/>
              <a:cxnLst/>
              <a:rect r="r" b="b" t="t" l="l"/>
              <a:pathLst>
                <a:path h="14097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4461668" cy="1476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Responsible for performing CRUD operations on database tables.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924455" y="6809035"/>
            <a:ext cx="7583091" cy="1340644"/>
            <a:chOff x="0" y="0"/>
            <a:chExt cx="10110788" cy="17875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110851" cy="1787525"/>
            </a:xfrm>
            <a:custGeom>
              <a:avLst/>
              <a:gdLst/>
              <a:ahLst/>
              <a:cxnLst/>
              <a:rect r="r" b="b" t="t" l="l"/>
              <a:pathLst>
                <a:path h="17875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1787525"/>
                  </a:lnTo>
                  <a:lnTo>
                    <a:pt x="0" y="178752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144720" y="6950720"/>
            <a:ext cx="3346251" cy="704850"/>
            <a:chOff x="0" y="0"/>
            <a:chExt cx="4461668" cy="939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461668" cy="939800"/>
            </a:xfrm>
            <a:custGeom>
              <a:avLst/>
              <a:gdLst/>
              <a:ahLst/>
              <a:cxnLst/>
              <a:rect r="r" b="b" t="t" l="l"/>
              <a:pathLst>
                <a:path h="9398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939800"/>
                  </a:lnTo>
                  <a:lnTo>
                    <a:pt x="0" y="93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4461668" cy="1006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LoginFrame, RegisterFrame, ExpenseFrame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941029" y="6950720"/>
            <a:ext cx="3346251" cy="1057275"/>
            <a:chOff x="0" y="0"/>
            <a:chExt cx="4461668" cy="14097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461668" cy="1409700"/>
            </a:xfrm>
            <a:custGeom>
              <a:avLst/>
              <a:gdLst/>
              <a:ahLst/>
              <a:cxnLst/>
              <a:rect r="r" b="b" t="t" l="l"/>
              <a:pathLst>
                <a:path h="14097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4461668" cy="1476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GUI components for user login, registration, and expense management screens.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924455" y="8149679"/>
            <a:ext cx="7583091" cy="1340644"/>
            <a:chOff x="0" y="0"/>
            <a:chExt cx="10110788" cy="178752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110851" cy="1787525"/>
            </a:xfrm>
            <a:custGeom>
              <a:avLst/>
              <a:gdLst/>
              <a:ahLst/>
              <a:cxnLst/>
              <a:rect r="r" b="b" t="t" l="l"/>
              <a:pathLst>
                <a:path h="1787525" w="10110851">
                  <a:moveTo>
                    <a:pt x="0" y="0"/>
                  </a:moveTo>
                  <a:lnTo>
                    <a:pt x="10110851" y="0"/>
                  </a:lnTo>
                  <a:lnTo>
                    <a:pt x="10110851" y="1787525"/>
                  </a:lnTo>
                  <a:lnTo>
                    <a:pt x="0" y="1787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0144720" y="8291364"/>
            <a:ext cx="3346251" cy="352425"/>
            <a:chOff x="0" y="0"/>
            <a:chExt cx="4461668" cy="4699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461668" cy="469900"/>
            </a:xfrm>
            <a:custGeom>
              <a:avLst/>
              <a:gdLst/>
              <a:ahLst/>
              <a:cxnLst/>
              <a:rect r="r" b="b" t="t" l="l"/>
              <a:pathLst>
                <a:path h="4699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66675"/>
              <a:ext cx="4461668" cy="536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Main.java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941029" y="8291364"/>
            <a:ext cx="3346251" cy="1057275"/>
            <a:chOff x="0" y="0"/>
            <a:chExt cx="4461668" cy="14097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461668" cy="1409700"/>
            </a:xfrm>
            <a:custGeom>
              <a:avLst/>
              <a:gdLst/>
              <a:ahLst/>
              <a:cxnLst/>
              <a:rect r="r" b="b" t="t" l="l"/>
              <a:pathLst>
                <a:path h="1409700" w="4461668">
                  <a:moveTo>
                    <a:pt x="0" y="0"/>
                  </a:moveTo>
                  <a:lnTo>
                    <a:pt x="4461668" y="0"/>
                  </a:lnTo>
                  <a:lnTo>
                    <a:pt x="4461668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66675"/>
              <a:ext cx="4461668" cy="1476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Application entry point, initializes the GUI and application workflow.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9144000" y="0"/>
            <a:ext cx="9144000" cy="10289381"/>
          </a:xfrm>
          <a:custGeom>
            <a:avLst/>
            <a:gdLst/>
            <a:ahLst/>
            <a:cxnLst/>
            <a:rect r="r" b="b" t="t" l="l"/>
            <a:pathLst>
              <a:path h="10289381" w="9144000">
                <a:moveTo>
                  <a:pt x="0" y="0"/>
                </a:moveTo>
                <a:lnTo>
                  <a:pt x="9144000" y="0"/>
                </a:lnTo>
                <a:lnTo>
                  <a:pt x="9144000" y="10289381"/>
                </a:lnTo>
                <a:lnTo>
                  <a:pt x="0" y="10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" t="0" r="-1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9559" y="777479"/>
            <a:ext cx="7068591" cy="883593"/>
            <a:chOff x="0" y="0"/>
            <a:chExt cx="9424788" cy="11781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24788" cy="1178123"/>
            </a:xfrm>
            <a:custGeom>
              <a:avLst/>
              <a:gdLst/>
              <a:ahLst/>
              <a:cxnLst/>
              <a:rect r="r" b="b" t="t" l="l"/>
              <a:pathLst>
                <a:path h="1178123" w="9424788">
                  <a:moveTo>
                    <a:pt x="0" y="0"/>
                  </a:moveTo>
                  <a:lnTo>
                    <a:pt x="9424788" y="0"/>
                  </a:lnTo>
                  <a:lnTo>
                    <a:pt x="9424788" y="1178123"/>
                  </a:lnTo>
                  <a:lnTo>
                    <a:pt x="0" y="1178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24788" cy="12352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Database Design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9559" y="2085082"/>
            <a:ext cx="636091" cy="636091"/>
            <a:chOff x="0" y="0"/>
            <a:chExt cx="848122" cy="8481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8106" cy="848106"/>
            </a:xfrm>
            <a:custGeom>
              <a:avLst/>
              <a:gdLst/>
              <a:ahLst/>
              <a:cxnLst/>
              <a:rect r="r" b="b" t="t" l="l"/>
              <a:pathLst>
                <a:path h="848106" w="848106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1591" y="0"/>
                  </a:lnTo>
                  <a:cubicBezTo>
                    <a:pt x="822833" y="0"/>
                    <a:pt x="848106" y="25273"/>
                    <a:pt x="848106" y="56515"/>
                  </a:cubicBezTo>
                  <a:lnTo>
                    <a:pt x="848106" y="791591"/>
                  </a:lnTo>
                  <a:cubicBezTo>
                    <a:pt x="848106" y="822833"/>
                    <a:pt x="822833" y="848106"/>
                    <a:pt x="791591" y="848106"/>
                  </a:cubicBezTo>
                  <a:lnTo>
                    <a:pt x="56515" y="848106"/>
                  </a:lnTo>
                  <a:cubicBezTo>
                    <a:pt x="25273" y="848106"/>
                    <a:pt x="0" y="822833"/>
                    <a:pt x="0" y="79159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08274" y="2182266"/>
            <a:ext cx="4856709" cy="441723"/>
            <a:chOff x="0" y="0"/>
            <a:chExt cx="6475612" cy="5889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5612" cy="588963"/>
            </a:xfrm>
            <a:custGeom>
              <a:avLst/>
              <a:gdLst/>
              <a:ahLst/>
              <a:cxnLst/>
              <a:rect r="r" b="b" t="t" l="l"/>
              <a:pathLst>
                <a:path h="588963" w="6475612">
                  <a:moveTo>
                    <a:pt x="0" y="0"/>
                  </a:moveTo>
                  <a:lnTo>
                    <a:pt x="6475612" y="0"/>
                  </a:lnTo>
                  <a:lnTo>
                    <a:pt x="647561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475612" cy="627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Database: expense_tracker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08274" y="2793504"/>
            <a:ext cx="6246167" cy="904875"/>
            <a:chOff x="0" y="0"/>
            <a:chExt cx="8328223" cy="1206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28223" cy="1206500"/>
            </a:xfrm>
            <a:custGeom>
              <a:avLst/>
              <a:gdLst/>
              <a:ahLst/>
              <a:cxnLst/>
              <a:rect r="r" b="b" t="t" l="l"/>
              <a:pathLst>
                <a:path h="1206500" w="8328223">
                  <a:moveTo>
                    <a:pt x="0" y="0"/>
                  </a:moveTo>
                  <a:lnTo>
                    <a:pt x="8328223" y="0"/>
                  </a:lnTo>
                  <a:lnTo>
                    <a:pt x="8328223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8328223" cy="12922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Centralized relational database coordinating user and expense data efficiently.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9559" y="4263778"/>
            <a:ext cx="636091" cy="636091"/>
            <a:chOff x="0" y="0"/>
            <a:chExt cx="848122" cy="8481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8106" cy="848106"/>
            </a:xfrm>
            <a:custGeom>
              <a:avLst/>
              <a:gdLst/>
              <a:ahLst/>
              <a:cxnLst/>
              <a:rect r="r" b="b" t="t" l="l"/>
              <a:pathLst>
                <a:path h="848106" w="848106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1591" y="0"/>
                  </a:lnTo>
                  <a:cubicBezTo>
                    <a:pt x="822833" y="0"/>
                    <a:pt x="848106" y="25273"/>
                    <a:pt x="848106" y="56515"/>
                  </a:cubicBezTo>
                  <a:lnTo>
                    <a:pt x="848106" y="791591"/>
                  </a:lnTo>
                  <a:cubicBezTo>
                    <a:pt x="848106" y="822833"/>
                    <a:pt x="822833" y="848106"/>
                    <a:pt x="791591" y="848106"/>
                  </a:cubicBezTo>
                  <a:lnTo>
                    <a:pt x="56515" y="848106"/>
                  </a:lnTo>
                  <a:cubicBezTo>
                    <a:pt x="25273" y="848106"/>
                    <a:pt x="0" y="822833"/>
                    <a:pt x="0" y="79159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908274" y="4360961"/>
            <a:ext cx="3534221" cy="441722"/>
            <a:chOff x="0" y="0"/>
            <a:chExt cx="4712295" cy="5889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12295" cy="588963"/>
            </a:xfrm>
            <a:custGeom>
              <a:avLst/>
              <a:gdLst/>
              <a:ahLst/>
              <a:cxnLst/>
              <a:rect r="r" b="b" t="t" l="l"/>
              <a:pathLst>
                <a:path h="588963" w="4712295">
                  <a:moveTo>
                    <a:pt x="0" y="0"/>
                  </a:moveTo>
                  <a:lnTo>
                    <a:pt x="4712295" y="0"/>
                  </a:lnTo>
                  <a:lnTo>
                    <a:pt x="471229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12295" cy="627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Tables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08274" y="4972199"/>
            <a:ext cx="6246167" cy="904875"/>
            <a:chOff x="0" y="0"/>
            <a:chExt cx="8328223" cy="1206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28223" cy="1206500"/>
            </a:xfrm>
            <a:custGeom>
              <a:avLst/>
              <a:gdLst/>
              <a:ahLst/>
              <a:cxnLst/>
              <a:rect r="r" b="b" t="t" l="l"/>
              <a:pathLst>
                <a:path h="1206500" w="8328223">
                  <a:moveTo>
                    <a:pt x="0" y="0"/>
                  </a:moveTo>
                  <a:lnTo>
                    <a:pt x="8328223" y="0"/>
                  </a:lnTo>
                  <a:lnTo>
                    <a:pt x="8328223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8328223" cy="12922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users</a:t>
              </a: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: Contains user id, username, and hashed password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08274" y="5975896"/>
            <a:ext cx="6246167" cy="904875"/>
            <a:chOff x="0" y="0"/>
            <a:chExt cx="8328223" cy="1206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28223" cy="1206500"/>
            </a:xfrm>
            <a:custGeom>
              <a:avLst/>
              <a:gdLst/>
              <a:ahLst/>
              <a:cxnLst/>
              <a:rect r="r" b="b" t="t" l="l"/>
              <a:pathLst>
                <a:path h="1206500" w="8328223">
                  <a:moveTo>
                    <a:pt x="0" y="0"/>
                  </a:moveTo>
                  <a:lnTo>
                    <a:pt x="8328223" y="0"/>
                  </a:lnTo>
                  <a:lnTo>
                    <a:pt x="8328223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8328223" cy="12922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expenses</a:t>
              </a: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: Tracks each expense with user ID, category, amount, and date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9559" y="7446169"/>
            <a:ext cx="636091" cy="636091"/>
            <a:chOff x="0" y="0"/>
            <a:chExt cx="848122" cy="8481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8106" cy="848106"/>
            </a:xfrm>
            <a:custGeom>
              <a:avLst/>
              <a:gdLst/>
              <a:ahLst/>
              <a:cxnLst/>
              <a:rect r="r" b="b" t="t" l="l"/>
              <a:pathLst>
                <a:path h="848106" w="848106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1591" y="0"/>
                  </a:lnTo>
                  <a:cubicBezTo>
                    <a:pt x="822833" y="0"/>
                    <a:pt x="848106" y="25273"/>
                    <a:pt x="848106" y="56515"/>
                  </a:cubicBezTo>
                  <a:lnTo>
                    <a:pt x="848106" y="791591"/>
                  </a:lnTo>
                  <a:cubicBezTo>
                    <a:pt x="848106" y="822833"/>
                    <a:pt x="822833" y="848106"/>
                    <a:pt x="791591" y="848106"/>
                  </a:cubicBezTo>
                  <a:lnTo>
                    <a:pt x="56515" y="848106"/>
                  </a:lnTo>
                  <a:cubicBezTo>
                    <a:pt x="25273" y="848106"/>
                    <a:pt x="0" y="822833"/>
                    <a:pt x="0" y="79159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08274" y="7543354"/>
            <a:ext cx="3534221" cy="441722"/>
            <a:chOff x="0" y="0"/>
            <a:chExt cx="4712295" cy="5889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12295" cy="588963"/>
            </a:xfrm>
            <a:custGeom>
              <a:avLst/>
              <a:gdLst/>
              <a:ahLst/>
              <a:cxnLst/>
              <a:rect r="r" b="b" t="t" l="l"/>
              <a:pathLst>
                <a:path h="588963" w="4712295">
                  <a:moveTo>
                    <a:pt x="0" y="0"/>
                  </a:moveTo>
                  <a:lnTo>
                    <a:pt x="4712295" y="0"/>
                  </a:lnTo>
                  <a:lnTo>
                    <a:pt x="471229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12295" cy="627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Relationships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08274" y="8154590"/>
            <a:ext cx="6246167" cy="1357312"/>
            <a:chOff x="0" y="0"/>
            <a:chExt cx="8328223" cy="18097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328223" cy="1809750"/>
            </a:xfrm>
            <a:custGeom>
              <a:avLst/>
              <a:gdLst/>
              <a:ahLst/>
              <a:cxnLst/>
              <a:rect r="r" b="b" t="t" l="l"/>
              <a:pathLst>
                <a:path h="1809750" w="8328223">
                  <a:moveTo>
                    <a:pt x="0" y="0"/>
                  </a:moveTo>
                  <a:lnTo>
                    <a:pt x="8328223" y="0"/>
                  </a:lnTo>
                  <a:lnTo>
                    <a:pt x="8328223" y="1809750"/>
                  </a:lnTo>
                  <a:lnTo>
                    <a:pt x="0" y="1809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8328223" cy="1895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One-to-many association allowing each user to record multiple expenses, ensuring data integrity and ease of retrieval.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156072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Key Features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3750766"/>
            <a:ext cx="5008661" cy="442912"/>
            <a:chOff x="0" y="0"/>
            <a:chExt cx="6678215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8215" cy="590550"/>
            </a:xfrm>
            <a:custGeom>
              <a:avLst/>
              <a:gdLst/>
              <a:ahLst/>
              <a:cxnLst/>
              <a:rect r="r" b="b" t="t" l="l"/>
              <a:pathLst>
                <a:path h="590550" w="6678215">
                  <a:moveTo>
                    <a:pt x="0" y="0"/>
                  </a:moveTo>
                  <a:lnTo>
                    <a:pt x="6678215" y="0"/>
                  </a:lnTo>
                  <a:lnTo>
                    <a:pt x="66782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7821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Secure Login &amp; Registration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477196"/>
            <a:ext cx="7805886" cy="907256"/>
            <a:chOff x="0" y="0"/>
            <a:chExt cx="10407848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Implements authentication with input validation and encrypted password storage.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3750766"/>
            <a:ext cx="4872632" cy="442912"/>
            <a:chOff x="0" y="0"/>
            <a:chExt cx="6496843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96843" cy="590550"/>
            </a:xfrm>
            <a:custGeom>
              <a:avLst/>
              <a:gdLst/>
              <a:ahLst/>
              <a:cxnLst/>
              <a:rect r="r" b="b" t="t" l="l"/>
              <a:pathLst>
                <a:path h="590550" w="6496843">
                  <a:moveTo>
                    <a:pt x="0" y="0"/>
                  </a:moveTo>
                  <a:lnTo>
                    <a:pt x="6496843" y="0"/>
                  </a:lnTo>
                  <a:lnTo>
                    <a:pt x="649684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49684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Categorized Expense Input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4477196"/>
            <a:ext cx="7805886" cy="907256"/>
            <a:chOff x="0" y="0"/>
            <a:chExt cx="1040784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Allows users to efficiently enter and categorize expenses for detailed tracking.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6242000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Responsive UI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8" y="6968430"/>
            <a:ext cx="7805886" cy="907256"/>
            <a:chOff x="0" y="0"/>
            <a:chExt cx="10407848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Designed with Java Swing for smooth navigation and clear visual hierarchy.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9401" y="6242000"/>
            <a:ext cx="4878289" cy="442912"/>
            <a:chOff x="0" y="0"/>
            <a:chExt cx="6504385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04385" cy="590550"/>
            </a:xfrm>
            <a:custGeom>
              <a:avLst/>
              <a:gdLst/>
              <a:ahLst/>
              <a:cxnLst/>
              <a:rect r="r" b="b" t="t" l="l"/>
              <a:pathLst>
                <a:path h="590550" w="6504385">
                  <a:moveTo>
                    <a:pt x="0" y="0"/>
                  </a:moveTo>
                  <a:lnTo>
                    <a:pt x="6504385" y="0"/>
                  </a:lnTo>
                  <a:lnTo>
                    <a:pt x="65043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50438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Error Handling &amp; Validation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9401" y="6968430"/>
            <a:ext cx="7805886" cy="907256"/>
            <a:chOff x="0" y="0"/>
            <a:chExt cx="10407848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Includes validation checks and informative error messages for a robust experience.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411909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GUI Screenshots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92238" y="3864917"/>
            <a:ext cx="5198269" cy="3212752"/>
          </a:xfrm>
          <a:custGeom>
            <a:avLst/>
            <a:gdLst/>
            <a:ahLst/>
            <a:cxnLst/>
            <a:rect r="r" b="b" t="t" l="l"/>
            <a:pathLst>
              <a:path h="3212752" w="5198269">
                <a:moveTo>
                  <a:pt x="0" y="0"/>
                </a:moveTo>
                <a:lnTo>
                  <a:pt x="5198268" y="0"/>
                </a:lnTo>
                <a:lnTo>
                  <a:pt x="5198268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" t="0" r="-6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2238" y="7432030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Login Screen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6544866" y="3864917"/>
            <a:ext cx="5198269" cy="3212752"/>
          </a:xfrm>
          <a:custGeom>
            <a:avLst/>
            <a:gdLst/>
            <a:ahLst/>
            <a:cxnLst/>
            <a:rect r="r" b="b" t="t" l="l"/>
            <a:pathLst>
              <a:path h="3212752" w="5198269">
                <a:moveTo>
                  <a:pt x="0" y="0"/>
                </a:moveTo>
                <a:lnTo>
                  <a:pt x="5198269" y="0"/>
                </a:lnTo>
                <a:lnTo>
                  <a:pt x="5198269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" t="0" r="-66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544866" y="743203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Add Expense 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2097494" y="3864917"/>
            <a:ext cx="5198269" cy="3212752"/>
          </a:xfrm>
          <a:custGeom>
            <a:avLst/>
            <a:gdLst/>
            <a:ahLst/>
            <a:cxnLst/>
            <a:rect r="r" b="b" t="t" l="l"/>
            <a:pathLst>
              <a:path h="3212752" w="5198269">
                <a:moveTo>
                  <a:pt x="0" y="0"/>
                </a:moveTo>
                <a:lnTo>
                  <a:pt x="5198268" y="0"/>
                </a:lnTo>
                <a:lnTo>
                  <a:pt x="5198268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" t="0" r="-66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097494" y="7432030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Expense Add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1805136"/>
            <a:ext cx="8333929" cy="885974"/>
            <a:chOff x="0" y="0"/>
            <a:chExt cx="1111190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190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111905">
                  <a:moveTo>
                    <a:pt x="0" y="0"/>
                  </a:moveTo>
                  <a:lnTo>
                    <a:pt x="11111905" y="0"/>
                  </a:lnTo>
                  <a:lnTo>
                    <a:pt x="1111190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11190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Challenges &amp; Solutions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116312"/>
            <a:ext cx="4581079" cy="2994571"/>
            <a:chOff x="0" y="0"/>
            <a:chExt cx="6108105" cy="39927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75755" y="3399830"/>
            <a:ext cx="4014044" cy="885825"/>
            <a:chOff x="0" y="0"/>
            <a:chExt cx="5352058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2058" cy="1181100"/>
            </a:xfrm>
            <a:custGeom>
              <a:avLst/>
              <a:gdLst/>
              <a:ahLst/>
              <a:cxnLst/>
              <a:rect r="r" b="b" t="t" l="l"/>
              <a:pathLst>
                <a:path h="1181100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52058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Database Connection Errors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5755" y="4455765"/>
            <a:ext cx="4014044" cy="1360885"/>
            <a:chOff x="0" y="0"/>
            <a:chExt cx="5352058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20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53520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Handled using try-catch blocks with user-friendly error messages to improve stability.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56834" y="3116312"/>
            <a:ext cx="4581079" cy="2994571"/>
            <a:chOff x="0" y="0"/>
            <a:chExt cx="6108105" cy="39927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140351" y="3399830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Input Validation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140351" y="4012852"/>
            <a:ext cx="4014044" cy="1814512"/>
            <a:chOff x="0" y="0"/>
            <a:chExt cx="5352058" cy="24193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520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5352058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Implemented thorough checks on all user fields to avoid invalid data and runtime issues.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92238" y="6394400"/>
            <a:ext cx="9445526" cy="2087315"/>
            <a:chOff x="0" y="0"/>
            <a:chExt cx="12594035" cy="27830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75755" y="6677917"/>
            <a:ext cx="3579316" cy="442912"/>
            <a:chOff x="0" y="0"/>
            <a:chExt cx="477242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72422" cy="590550"/>
            </a:xfrm>
            <a:custGeom>
              <a:avLst/>
              <a:gdLst/>
              <a:ahLst/>
              <a:cxnLst/>
              <a:rect r="r" b="b" t="t" l="l"/>
              <a:pathLst>
                <a:path h="590550" w="4772422">
                  <a:moveTo>
                    <a:pt x="0" y="0"/>
                  </a:moveTo>
                  <a:lnTo>
                    <a:pt x="4772422" y="0"/>
                  </a:lnTo>
                  <a:lnTo>
                    <a:pt x="47724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724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UI Alignment Issues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75755" y="7290941"/>
            <a:ext cx="8878491" cy="907256"/>
            <a:chOff x="0" y="0"/>
            <a:chExt cx="1183798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8379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18379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Resolved layout challenges by applying GridLayout and BorderLayout managers for consistency and aesthetics.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DAGoelMn2-c</dc:identifier>
  <dcterms:modified xsi:type="dcterms:W3CDTF">2011-08-01T06:04:30Z</dcterms:modified>
  <cp:revision>1</cp:revision>
  <dc:title>Smart-Expense-Tracker.pptx</dc:title>
</cp:coreProperties>
</file>